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73878"/>
  </p:normalViewPr>
  <p:slideViewPr>
    <p:cSldViewPr snapToGrid="0">
      <p:cViewPr varScale="1">
        <p:scale>
          <a:sx n="93" d="100"/>
          <a:sy n="93" d="100"/>
        </p:scale>
        <p:origin x="15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AAA153-04EE-9645-A47E-40B2337F1EB6}" type="datetimeFigureOut">
              <a:rPr lang="en-US" smtClean="0"/>
              <a:t>1/22/25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99FD4-3E87-EC45-9979-E57FD7178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98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Analyzed</a:t>
            </a:r>
            <a:r>
              <a:rPr lang="en-GB" dirty="0"/>
              <a:t> a dataset with 12,427 training samples and 3,308 test samples to predict whether individuals are willing to change jobs.</a:t>
            </a:r>
          </a:p>
          <a:p>
            <a:r>
              <a:rPr lang="en-GB" dirty="0"/>
              <a:t>Focused on building a robust pipeline for preprocessing, model training, and evaluation to meet project goals.</a:t>
            </a:r>
          </a:p>
          <a:p>
            <a:r>
              <a:rPr lang="en-GB" dirty="0"/>
              <a:t>Built a </a:t>
            </a:r>
            <a:r>
              <a:rPr lang="en-GB" dirty="0" err="1"/>
              <a:t>Streamlit</a:t>
            </a:r>
            <a:r>
              <a:rPr lang="en-GB" dirty="0"/>
              <a:t>-based interface for experimenting with multiple machine learning models interactively.</a:t>
            </a:r>
          </a:p>
          <a:p>
            <a:r>
              <a:rPr lang="en-GB" dirty="0"/>
              <a:t>Included features for data preprocessing, hyperparameter tuning, and evaluating model performance.</a:t>
            </a:r>
          </a:p>
          <a:p>
            <a:r>
              <a:rPr lang="en-GB" dirty="0"/>
              <a:t>Used Python as the core programming language and libraries like Scikit-learn for algorithms, </a:t>
            </a:r>
            <a:r>
              <a:rPr lang="en-GB" dirty="0" err="1"/>
              <a:t>XGBoost</a:t>
            </a:r>
            <a:r>
              <a:rPr lang="en-GB" dirty="0"/>
              <a:t> and </a:t>
            </a:r>
            <a:r>
              <a:rPr lang="en-GB" dirty="0" err="1"/>
              <a:t>CatBoost</a:t>
            </a:r>
            <a:r>
              <a:rPr lang="en-GB" dirty="0"/>
              <a:t> for boosting models, and Matplotlib for visualizing results.</a:t>
            </a:r>
          </a:p>
          <a:p>
            <a:r>
              <a:rPr lang="en-GB" dirty="0"/>
              <a:t>The interface streamlined experimentation and allowed quick testing of configurations, saving time and improving efficiency.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9FD4-3E87-EC45-9979-E57FD7178E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527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9FD4-3E87-EC45-9979-E57FD7178E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88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Started by </a:t>
            </a:r>
            <a:r>
              <a:rPr lang="en-GB" dirty="0" err="1"/>
              <a:t>analyzing</a:t>
            </a:r>
            <a:r>
              <a:rPr lang="en-GB" dirty="0"/>
              <a:t> the data for missing or inconsistent values in critical columns.</a:t>
            </a:r>
          </a:p>
          <a:p>
            <a:r>
              <a:rPr lang="en-GB" dirty="0"/>
              <a:t>Addressed inconsistencies in </a:t>
            </a:r>
            <a:r>
              <a:rPr lang="en-GB" dirty="0" err="1"/>
              <a:t>years_since_job_change</a:t>
            </a:r>
            <a:r>
              <a:rPr lang="en-GB" dirty="0"/>
              <a:t> by mapping special values like "&gt;4" to 5 and "</a:t>
            </a:r>
            <a:r>
              <a:rPr lang="en-GB" dirty="0" err="1"/>
              <a:t>never_changed</a:t>
            </a:r>
            <a:r>
              <a:rPr lang="en-GB" dirty="0"/>
              <a:t>" to -1, ensuring a consistent numerical format.</a:t>
            </a:r>
          </a:p>
          <a:p>
            <a:r>
              <a:rPr lang="en-GB" dirty="0"/>
              <a:t>For gender, filled missing values with the mode to minimize information loss while maintaining the feature's distribution.</a:t>
            </a:r>
          </a:p>
          <a:p>
            <a:r>
              <a:rPr lang="en-GB" dirty="0"/>
              <a:t>Encoded all categorical features using </a:t>
            </a:r>
            <a:r>
              <a:rPr lang="en-GB" dirty="0" err="1"/>
              <a:t>OneHotEncoder</a:t>
            </a:r>
            <a:r>
              <a:rPr lang="en-GB" dirty="0"/>
              <a:t>, creating separate columns for each category to make the data ML-compatible.</a:t>
            </a:r>
          </a:p>
          <a:p>
            <a:r>
              <a:rPr lang="en-GB" dirty="0"/>
              <a:t>Numerical features like age, </a:t>
            </a:r>
            <a:r>
              <a:rPr lang="en-GB" dirty="0" err="1"/>
              <a:t>relative_wage</a:t>
            </a:r>
            <a:r>
              <a:rPr lang="en-GB" dirty="0"/>
              <a:t>, and </a:t>
            </a:r>
            <a:r>
              <a:rPr lang="en-GB" dirty="0" err="1"/>
              <a:t>hours_of_training</a:t>
            </a:r>
            <a:r>
              <a:rPr lang="en-GB" dirty="0"/>
              <a:t> were normalized to ensure they had comparable scales across models.</a:t>
            </a:r>
          </a:p>
          <a:p>
            <a:r>
              <a:rPr lang="en-GB" dirty="0"/>
              <a:t>Any remaining missing values were replaced with -1, a strategy particularly effective for tree-based models like the decision tree classifier used later.</a:t>
            </a:r>
          </a:p>
          <a:p>
            <a:r>
              <a:rPr lang="en-GB" dirty="0"/>
              <a:t>This preprocessing pipeline ensured the data was clean, well-structured, and ready for </a:t>
            </a:r>
            <a:r>
              <a:rPr lang="en-GB" dirty="0" err="1"/>
              <a:t>modeling</a:t>
            </a:r>
            <a:r>
              <a:rPr lang="en-GB" dirty="0"/>
              <a:t>, reducing risks of bias or errors during training.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9FD4-3E87-EC45-9979-E57FD7178E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39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 tested a wide range of models, including traditional classifiers like logistic regression and tree-based methods like random forest and gradient boosting.</a:t>
            </a:r>
          </a:p>
          <a:p>
            <a:r>
              <a:rPr lang="en-GB" dirty="0"/>
              <a:t>Balanced accuracy was chosen as the primary evaluation metric because it treats both classes equally, ensuring fair assessment regardless of class distribution.</a:t>
            </a:r>
          </a:p>
          <a:p>
            <a:r>
              <a:rPr lang="en-GB" dirty="0"/>
              <a:t>Decision Tree performed well with 84% training accuracy, offering a balance of interpretability and efficiency.</a:t>
            </a:r>
          </a:p>
          <a:p>
            <a:r>
              <a:rPr lang="en-GB" dirty="0"/>
              <a:t>Boosting models provided higher accuracy but required longer training times, which made them less practical for real-time applications.</a:t>
            </a:r>
          </a:p>
          <a:p>
            <a:r>
              <a:rPr lang="en-GB" dirty="0"/>
              <a:t>Stacking classifiers combined outputs from multiple models but didn’t yield significant performance improvements compared to the Decision Tree.</a:t>
            </a:r>
          </a:p>
          <a:p>
            <a:r>
              <a:rPr lang="en-GB" dirty="0"/>
              <a:t>The final choice of the Decision Tree was based on its ability to handle both numerical and categorical data naturally, with minimal preprocessing needed.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9FD4-3E87-EC45-9979-E57FD7178E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122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Decision Tree Classifier was selected after rigorous testing due to its balance of simplicity and strong performance.</a:t>
            </a:r>
          </a:p>
          <a:p>
            <a:r>
              <a:rPr lang="en-GB" dirty="0"/>
              <a:t>Key hyperparameters like </a:t>
            </a:r>
            <a:r>
              <a:rPr lang="en-GB" dirty="0" err="1"/>
              <a:t>max_depth</a:t>
            </a:r>
            <a:r>
              <a:rPr lang="en-GB" dirty="0"/>
              <a:t>=10 ensured the model didn’t overfit while capturing enough complexity for accurate predictions.</a:t>
            </a:r>
          </a:p>
          <a:p>
            <a:r>
              <a:rPr lang="en-GB" dirty="0"/>
              <a:t>The model achieved a training accuracy of 84%, providing confidence in its ability to generalize.</a:t>
            </a:r>
          </a:p>
          <a:p>
            <a:r>
              <a:rPr lang="en-GB" dirty="0"/>
              <a:t>It used all 13 features, capturing both demographic and work-related attributes, ensuring a comprehensive prediction.</a:t>
            </a:r>
          </a:p>
          <a:p>
            <a:r>
              <a:rPr lang="en-GB" dirty="0"/>
              <a:t>Decision trees are naturally interpretable, allowing us to visualize decision paths and understand how features contribute to predictions.</a:t>
            </a:r>
          </a:p>
          <a:p>
            <a:r>
              <a:rPr lang="en-GB" dirty="0"/>
              <a:t>Minimal preprocessing was needed since decision trees can handle categorical data directly without scaling or encoding.</a:t>
            </a:r>
          </a:p>
          <a:p>
            <a:r>
              <a:rPr lang="en-GB" dirty="0"/>
              <a:t>This made the Decision Tree the best choice for balancing practicality, interpretability, and performance.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9FD4-3E87-EC45-9979-E57FD7178E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027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One of the key strengths of this project was the creation of an interactive </a:t>
            </a:r>
            <a:r>
              <a:rPr lang="en-GB" dirty="0" err="1"/>
              <a:t>Streamlit</a:t>
            </a:r>
            <a:r>
              <a:rPr lang="en-GB" dirty="0"/>
              <a:t> interface that allowed for quick model testing, hyperparameter tuning, and visualization.</a:t>
            </a:r>
          </a:p>
          <a:p>
            <a:r>
              <a:rPr lang="en-GB" dirty="0"/>
              <a:t>The preprocessing pipeline ensured data was clean and ready for </a:t>
            </a:r>
            <a:r>
              <a:rPr lang="en-GB" dirty="0" err="1"/>
              <a:t>modeling</a:t>
            </a:r>
            <a:r>
              <a:rPr lang="en-GB" dirty="0"/>
              <a:t>, with minimal errors or inconsistencies.</a:t>
            </a:r>
          </a:p>
          <a:p>
            <a:r>
              <a:rPr lang="en-GB" dirty="0"/>
              <a:t>There’s room to improve the project by adding a feature selection tool, so users can dynamically include or exclude specific attributes for training.</a:t>
            </a:r>
          </a:p>
          <a:p>
            <a:r>
              <a:rPr lang="en-GB" dirty="0"/>
              <a:t>Automating hyperparameter tuning would save time and likely yield better-performing configurations.</a:t>
            </a:r>
          </a:p>
          <a:p>
            <a:r>
              <a:rPr lang="en-GB" dirty="0"/>
              <a:t>In the future, incorporating SHAP would make the model’s decision-making process more transparent by highlighting feature importance.</a:t>
            </a:r>
          </a:p>
          <a:p>
            <a:r>
              <a:rPr lang="en-GB" dirty="0"/>
              <a:t>Other potential enhancements include adding live metrics to the interface and experimenting with ensemble techniques for more robust predictions.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9FD4-3E87-EC45-9979-E57FD7178E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7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48002-315D-49B1-B10F-137139C4B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896" y="1122363"/>
            <a:ext cx="7276733" cy="3381398"/>
          </a:xfrm>
        </p:spPr>
        <p:txBody>
          <a:bodyPr anchor="b">
            <a:normAutofit/>
          </a:bodyPr>
          <a:lstStyle>
            <a:lvl1pPr algn="l">
              <a:defRPr sz="4800" cap="none" spc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4535E0-4D9C-4DCA-8569-64503C5DC1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4894" y="4612942"/>
            <a:ext cx="7276733" cy="1181683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83B68-70CF-4A98-948C-6EA4BD68D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C2EF9-7F83-4AD3-B3F6-B9D4618D6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B751B-3464-41CD-B728-A72BB191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416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5731-248B-49C2-93DE-8A3260C9F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D4D5C5-3D5A-4F3D-8A08-7053DACF1F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E5372-3FC6-4227-B2DD-6CB24E651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1B1B1-B637-4E46-B64C-F082B54C2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567AD-4B78-41F6-B814-726D4BD4C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365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674D5E-67E6-4C23-B80A-0C66B53315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76299"/>
            <a:ext cx="2628900" cy="5181601"/>
          </a:xfrm>
        </p:spPr>
        <p:txBody>
          <a:bodyPr vert="eaVert"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FEFF2A-08E8-447D-85C7-7D5A9C422C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76299"/>
            <a:ext cx="7734300" cy="51816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0030D-E580-4B0C-B5A8-2C8A094D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DCAEB-1B6E-492E-918E-47179AF48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E4A38-A745-436E-9E33-63B9F81C0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39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BFD42-94A9-4345-AF38-7D562B50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4C458-A63B-4032-B4EC-732DAC188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855B5-7F2F-408B-800D-92CB34B99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03412-EA6B-43CA-8B3A-F502587CB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6E9EE-F895-4ECE-B4B2-586D65ED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146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8193F-AFAD-4A9A-B0EF-530DFB19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876299"/>
            <a:ext cx="7876722" cy="371316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D1BBE4-9FC1-4F89-B120-1C49D816F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46170"/>
            <a:ext cx="6781301" cy="104845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30A6B-E3FD-4920-8128-C263CA1D6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66B85-0649-47DB-AD69-458D8F600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25931-A293-42E9-BDF5-B2AE121D7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18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5262B-ECD6-47BB-A6F1-92A6033E9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B8779-51E9-44D1-9F7B-28F3C6D3C4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8474" y="2080517"/>
            <a:ext cx="4970124" cy="397738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E8BFB-5295-4C5E-9CB1-E276E9D0E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0899" y="2080517"/>
            <a:ext cx="4970124" cy="3977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5E22BF-1819-4301-B699-EF5A2F4D9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0A2DF-39DE-49C3-A213-3E8423C7A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5D3A8-238B-4A68-A9F9-672D2F060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90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7D468-D010-4225-B024-DCEF543BC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71955"/>
            <a:ext cx="10441236" cy="139835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D60A0-FCAB-425A-9ECD-94CDE4F47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926" y="1983242"/>
            <a:ext cx="5007110" cy="814387"/>
          </a:xfr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buNone/>
              <a:defRPr sz="2000" b="0" cap="all" spc="14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F986B-07CB-4FB0-9419-2AAB318B8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063" y="2813959"/>
            <a:ext cx="5007110" cy="3243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A9D784-7968-4E8B-B704-E42EE8F187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9255" y="1983242"/>
            <a:ext cx="5031769" cy="814387"/>
          </a:xfr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buNone/>
              <a:defRPr sz="2000" b="0" cap="all" spc="14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5754F-08D1-4593-988F-95F0ED1A01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9255" y="2813959"/>
            <a:ext cx="5031769" cy="3243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ED2E61-83B4-4C8F-BBFE-D95920342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1/22/25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80C136-A664-4013-8073-B0C6BDEF8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AE9547-8EE7-461B-9E99-484B11E91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74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E667-0EFA-4EE6-8E4D-20805309A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59" y="895440"/>
            <a:ext cx="10138451" cy="1832349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EE4825-BB8C-4567-B407-B4452409D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1/22/25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38892-25DB-4A4E-9D43-6058C45C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C3DDDA-48EF-4B42-9980-4762AF509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299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EFA7D9-6801-4DD0-8D7D-505212F46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1/22/25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6FA3EA-1519-4178-AC3A-231A5BAA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23DBE-6FD6-4D60-8336-7843B4BD3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00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2D9AE-CA1A-4751-9B33-0AC09CE6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996948"/>
            <a:ext cx="3046410" cy="1479551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2400" cap="all" spc="4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F9941-76E5-42B5-8464-C1A7010D9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0796" y="876300"/>
            <a:ext cx="5758235" cy="5181599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785D8-F112-415F-9AB4-5F2AC060D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666144"/>
            <a:ext cx="3046409" cy="319490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0A0B3-4E9C-4FAC-B1D1-2673F7B5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A370A-33F5-48A6-962A-47C0F15D4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AD606-A37D-4697-AA7A-EAE4F101A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4E0B5E-1030-4A34-AB09-05ACB45CE993}"/>
              </a:ext>
            </a:extLst>
          </p:cNvPr>
          <p:cNvCxnSpPr>
            <a:cxnSpLocks/>
          </p:cNvCxnSpPr>
          <p:nvPr/>
        </p:nvCxnSpPr>
        <p:spPr>
          <a:xfrm>
            <a:off x="4610100" y="898989"/>
            <a:ext cx="0" cy="5138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523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21D4C-0A93-40A6-9645-5EF7DE6C5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989314"/>
            <a:ext cx="3046409" cy="1487185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2F9455-852F-4604-87D4-801E8D5DB5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4" y="876300"/>
            <a:ext cx="5943596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42061-B161-4973-9EE4-76D0B73FC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666143"/>
            <a:ext cx="3046409" cy="319490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CE2E0-050A-4BC2-91DF-7A00811D2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AB003-B443-4B96-9DD9-4284E7E1E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79DBA-16C0-4FFB-B367-B96169B4B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F2BD78-1D6B-4742-9726-75646D91F4AC}"/>
              </a:ext>
            </a:extLst>
          </p:cNvPr>
          <p:cNvCxnSpPr>
            <a:cxnSpLocks/>
          </p:cNvCxnSpPr>
          <p:nvPr/>
        </p:nvCxnSpPr>
        <p:spPr>
          <a:xfrm>
            <a:off x="4610100" y="898989"/>
            <a:ext cx="0" cy="5138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455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98CBCD-166B-4F97-A6DF-DAA3BF2B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876302"/>
            <a:ext cx="10427840" cy="10860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4D6D9-636D-450B-839A-22AE0CED2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758" y="2065984"/>
            <a:ext cx="10427841" cy="39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6CAEC-1EE5-4B71-9646-5C378EEBEF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2838" y="6356350"/>
            <a:ext cx="33613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326951E3-958F-4611-B170-D081BA0250F9}" type="datetimeFigureOut">
              <a:rPr lang="en-US" smtClean="0"/>
              <a:pPr/>
              <a:t>1/22/25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70EF8-70B2-4AFC-8388-691A146AA7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874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07DC7-D05C-4038-B51A-F00B7B9C99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0400" y="6356350"/>
            <a:ext cx="617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i="1">
                <a:solidFill>
                  <a:schemeClr val="tx2"/>
                </a:solidFill>
              </a:defRPr>
            </a:lvl1pPr>
          </a:lstStyle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AD4CCDA-06BF-4D2A-B44F-195AEC0B5B22}"/>
              </a:ext>
            </a:extLst>
          </p:cNvPr>
          <p:cNvCxnSpPr>
            <a:cxnSpLocks/>
          </p:cNvCxnSpPr>
          <p:nvPr/>
        </p:nvCxnSpPr>
        <p:spPr>
          <a:xfrm>
            <a:off x="952498" y="6252722"/>
            <a:ext cx="10325101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89487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70000"/>
        <a:buFontTx/>
        <a:buNone/>
        <a:defRPr sz="1800" i="1" kern="1200">
          <a:solidFill>
            <a:schemeClr val="tx2"/>
          </a:solidFill>
          <a:latin typeface="+mn-lt"/>
          <a:ea typeface="+mn-ea"/>
          <a:cs typeface="+mn-cs"/>
        </a:defRPr>
      </a:lvl2pPr>
      <a:lvl3pPr marL="502920" indent="-22860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None/>
        <a:defRPr sz="1600" i="1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ov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51C0BCA8-B9D5-4F84-B063-ABE683EE0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Video 27" descr="People Discussing">
            <a:extLst>
              <a:ext uri="{FF2B5EF4-FFF2-40B4-BE49-F238E27FC236}">
                <a16:creationId xmlns:a16="http://schemas.microsoft.com/office/drawing/2014/main" id="{DB4BB044-919A-FBBA-93FA-5769ADDFBA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9" name="Freeform: Shape 10">
            <a:extLst>
              <a:ext uri="{FF2B5EF4-FFF2-40B4-BE49-F238E27FC236}">
                <a16:creationId xmlns:a16="http://schemas.microsoft.com/office/drawing/2014/main" id="{3148D7B7-CAFA-4089-A365-6371A76FE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3144236 w 12192000"/>
              <a:gd name="connsiteY0" fmla="*/ 859953 h 6858000"/>
              <a:gd name="connsiteX1" fmla="*/ 954990 w 12192000"/>
              <a:gd name="connsiteY1" fmla="*/ 3049201 h 6858000"/>
              <a:gd name="connsiteX2" fmla="*/ 954990 w 12192000"/>
              <a:gd name="connsiteY2" fmla="*/ 3317710 h 6858000"/>
              <a:gd name="connsiteX3" fmla="*/ 954990 w 12192000"/>
              <a:gd name="connsiteY3" fmla="*/ 6057900 h 6858000"/>
              <a:gd name="connsiteX4" fmla="*/ 5334000 w 12192000"/>
              <a:gd name="connsiteY4" fmla="*/ 6057900 h 6858000"/>
              <a:gd name="connsiteX5" fmla="*/ 5334000 w 12192000"/>
              <a:gd name="connsiteY5" fmla="*/ 3049201 h 6858000"/>
              <a:gd name="connsiteX6" fmla="*/ 3144755 w 12192000"/>
              <a:gd name="connsiteY6" fmla="*/ 859953 h 6858000"/>
              <a:gd name="connsiteX7" fmla="*/ 0 w 12192000"/>
              <a:gd name="connsiteY7" fmla="*/ 0 h 6858000"/>
              <a:gd name="connsiteX8" fmla="*/ 12192000 w 12192000"/>
              <a:gd name="connsiteY8" fmla="*/ 0 h 6858000"/>
              <a:gd name="connsiteX9" fmla="*/ 12192000 w 12192000"/>
              <a:gd name="connsiteY9" fmla="*/ 6858000 h 6858000"/>
              <a:gd name="connsiteX10" fmla="*/ 0 w 12192000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3144236" y="859953"/>
                </a:moveTo>
                <a:cubicBezTo>
                  <a:pt x="1935127" y="859953"/>
                  <a:pt x="954990" y="1840119"/>
                  <a:pt x="954990" y="3049201"/>
                </a:cubicBezTo>
                <a:lnTo>
                  <a:pt x="954990" y="3317710"/>
                </a:lnTo>
                <a:lnTo>
                  <a:pt x="954990" y="6057900"/>
                </a:lnTo>
                <a:lnTo>
                  <a:pt x="5334000" y="6057900"/>
                </a:lnTo>
                <a:lnTo>
                  <a:pt x="5334000" y="3049201"/>
                </a:lnTo>
                <a:cubicBezTo>
                  <a:pt x="5334000" y="1840119"/>
                  <a:pt x="4353860" y="859953"/>
                  <a:pt x="3144755" y="85995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5A2B96-8B97-7BE8-6ABC-ACBB5491B0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5662" y="1161232"/>
            <a:ext cx="5291275" cy="2485479"/>
          </a:xfrm>
        </p:spPr>
        <p:txBody>
          <a:bodyPr anchor="b">
            <a:normAutofit/>
          </a:bodyPr>
          <a:lstStyle/>
          <a:p>
            <a:r>
              <a:rPr lang="en-GB" b="0" i="0" u="none" strike="noStrike">
                <a:solidFill>
                  <a:srgbClr val="FFFFFF"/>
                </a:solidFill>
                <a:effectLst/>
                <a:latin typeface="-webkit-standard"/>
              </a:rPr>
              <a:t>Machine Learning for Job Change Prediction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40B282-EEEF-DE02-4F4F-EEF51F4DB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83004" y="4003444"/>
            <a:ext cx="3694048" cy="2126904"/>
          </a:xfrm>
        </p:spPr>
        <p:txBody>
          <a:bodyPr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GB" b="0" i="0" u="none" strike="noStrike" dirty="0">
                <a:solidFill>
                  <a:srgbClr val="FFFFFF"/>
                </a:solidFill>
                <a:effectLst/>
                <a:latin typeface="-webkit-standard"/>
              </a:rPr>
              <a:t>Classification task to predict if an individual is willing to change jobs using various ML algorithms.</a:t>
            </a:r>
          </a:p>
          <a:p>
            <a:pPr>
              <a:lnSpc>
                <a:spcPct val="110000"/>
              </a:lnSpc>
            </a:pPr>
            <a:r>
              <a:rPr lang="en-GB" dirty="0">
                <a:solidFill>
                  <a:srgbClr val="FFFFFF"/>
                </a:solidFill>
                <a:latin typeface="-webkit-standard"/>
              </a:rPr>
              <a:t>Tudor-Alexandru PANAIT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476E355-DC49-4AFB-88DE-62B854B9B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09851" y="4003443"/>
            <a:ext cx="0" cy="2054457"/>
          </a:xfrm>
          <a:prstGeom prst="line">
            <a:avLst/>
          </a:prstGeom>
          <a:ln w="1079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8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1F214-FECD-97D9-E246-8AAA3EA92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and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C3FAD-B6D7-A78F-CF94-CB26A1A60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 Overview: 12,427 training and 3,308 test samples with 13 features.</a:t>
            </a:r>
          </a:p>
          <a:p>
            <a:r>
              <a:rPr lang="en-US" dirty="0" err="1"/>
              <a:t>Streamlit</a:t>
            </a:r>
            <a:r>
              <a:rPr lang="en-US" dirty="0"/>
              <a:t> Interface: Built an interactive UI for easy experimentation with models.</a:t>
            </a:r>
          </a:p>
          <a:p>
            <a:r>
              <a:rPr lang="en-US" dirty="0"/>
              <a:t>Feature Highlight: Preprocessing categorical variables, exploring hyperparameter tuning, and visualizing results dynamically.</a:t>
            </a:r>
          </a:p>
          <a:p>
            <a:r>
              <a:rPr lang="en-US" dirty="0"/>
              <a:t>Tools: Python, Scikit-learn, </a:t>
            </a:r>
            <a:r>
              <a:rPr lang="en-US" dirty="0" err="1"/>
              <a:t>XGBoost</a:t>
            </a:r>
            <a:r>
              <a:rPr lang="en-US" dirty="0"/>
              <a:t>, </a:t>
            </a:r>
            <a:r>
              <a:rPr lang="en-US" dirty="0" err="1"/>
              <a:t>CatBoost</a:t>
            </a:r>
            <a:r>
              <a:rPr lang="en-US" dirty="0"/>
              <a:t>, Matplotlib, </a:t>
            </a:r>
            <a:r>
              <a:rPr lang="en-US" dirty="0" err="1"/>
              <a:t>Streamlit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49153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395DA-2508-AF34-7D9A-AFE1DD197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of the Platform</a:t>
            </a:r>
          </a:p>
        </p:txBody>
      </p:sp>
      <p:pic>
        <p:nvPicPr>
          <p:cNvPr id="4" name="Screen Recording 2025-01-22 at 17.04.09">
            <a:hlinkClick r:id="" action="ppaction://media"/>
            <a:extLst>
              <a:ext uri="{FF2B5EF4-FFF2-40B4-BE49-F238E27FC236}">
                <a16:creationId xmlns:a16="http://schemas.microsoft.com/office/drawing/2014/main" id="{75F91DD1-9710-A3EC-4B99-B0610B2AA5EC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080.7855" end="7955.304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57525" y="2065338"/>
            <a:ext cx="6010275" cy="3903662"/>
          </a:xfrm>
        </p:spPr>
      </p:pic>
    </p:spTree>
    <p:extLst>
      <p:ext uri="{BB962C8B-B14F-4D97-AF65-F5344CB8AC3E}">
        <p14:creationId xmlns:p14="http://schemas.microsoft.com/office/powerpoint/2010/main" val="103654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E4453-4548-13F0-84D3-2E8137389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95B55-6BCD-D32E-5327-678176F8C2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Initial data exploration: Identified missing and inconsistent values.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Preprocessing steps: Replaced </a:t>
            </a:r>
            <a:r>
              <a:rPr lang="en-GB" dirty="0" err="1"/>
              <a:t>years_since_job_change</a:t>
            </a:r>
            <a:r>
              <a:rPr lang="en-GB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"&gt;4" → 5, "</a:t>
            </a:r>
            <a:r>
              <a:rPr lang="en-GB" dirty="0" err="1"/>
              <a:t>never_changed</a:t>
            </a:r>
            <a:r>
              <a:rPr lang="en-GB" dirty="0"/>
              <a:t>" → -1, "unknown" → -1.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Filled missing values in gender with the most frequent value (mode).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Encoded categorical features (gender, education, </a:t>
            </a:r>
            <a:r>
              <a:rPr lang="en-GB" dirty="0" err="1"/>
              <a:t>field_of_studies</a:t>
            </a:r>
            <a:r>
              <a:rPr lang="en-GB" dirty="0"/>
              <a:t>, etc.) using </a:t>
            </a:r>
            <a:r>
              <a:rPr lang="en-GB" dirty="0" err="1"/>
              <a:t>OneHotEncoder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Combined encoded categorical features with numerical ones.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Normalized numerical features for better comparability.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Filled any residual missing values in the dataset with -1.</a:t>
            </a:r>
          </a:p>
        </p:txBody>
      </p:sp>
    </p:spTree>
    <p:extLst>
      <p:ext uri="{BB962C8B-B14F-4D97-AF65-F5344CB8AC3E}">
        <p14:creationId xmlns:p14="http://schemas.microsoft.com/office/powerpoint/2010/main" val="2547071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84759-1C54-49CA-4E77-75DAAE981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Testings</a:t>
            </a:r>
            <a:r>
              <a:rPr lang="en-US" dirty="0"/>
              <a:t> and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E64C6-86A1-A4AB-6128-9AE3DDFFF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Models Tested: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Logistic Regression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K-Nearest </a:t>
            </a:r>
            <a:r>
              <a:rPr lang="en-GB" dirty="0" err="1"/>
              <a:t>Neighbors</a:t>
            </a:r>
            <a:r>
              <a:rPr lang="en-GB" dirty="0"/>
              <a:t> (KNN)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Support Vector Machine (SVM)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Decision Tree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Random Forest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Gradient Boosting (</a:t>
            </a:r>
            <a:r>
              <a:rPr lang="en-GB" dirty="0" err="1"/>
              <a:t>XGBoost</a:t>
            </a:r>
            <a:r>
              <a:rPr lang="en-GB" dirty="0"/>
              <a:t>, </a:t>
            </a:r>
            <a:r>
              <a:rPr lang="en-GB" dirty="0" err="1"/>
              <a:t>CatBoost</a:t>
            </a:r>
            <a:r>
              <a:rPr lang="en-GB" dirty="0"/>
              <a:t>, AdaBoost)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Stacking Classifiers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Evaluation </a:t>
            </a:r>
            <a:r>
              <a:rPr lang="en-GB" b="1" dirty="0" err="1"/>
              <a:t>Metric:</a:t>
            </a:r>
            <a:r>
              <a:rPr lang="en-GB" dirty="0" err="1"/>
              <a:t>Used</a:t>
            </a:r>
            <a:r>
              <a:rPr lang="en-GB" dirty="0"/>
              <a:t> </a:t>
            </a:r>
            <a:r>
              <a:rPr lang="en-GB" dirty="0" err="1"/>
              <a:t>balanced_accuracy</a:t>
            </a:r>
            <a:r>
              <a:rPr lang="en-GB" dirty="0"/>
              <a:t> to account for class imbalance.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Key </a:t>
            </a:r>
            <a:r>
              <a:rPr lang="en-GB" b="1" dirty="0" err="1"/>
              <a:t>Insights:</a:t>
            </a:r>
            <a:r>
              <a:rPr lang="en-GB" dirty="0" err="1"/>
              <a:t>Decision</a:t>
            </a:r>
            <a:r>
              <a:rPr lang="en-GB" dirty="0"/>
              <a:t> Tree showed a balance of simplicity and performance (84% training accuracy).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Boosting models (</a:t>
            </a:r>
            <a:r>
              <a:rPr lang="en-GB" dirty="0" err="1"/>
              <a:t>XGBoost</a:t>
            </a:r>
            <a:r>
              <a:rPr lang="en-GB" dirty="0"/>
              <a:t>, </a:t>
            </a:r>
            <a:r>
              <a:rPr lang="en-GB" dirty="0" err="1"/>
              <a:t>CatBoost</a:t>
            </a:r>
            <a:r>
              <a:rPr lang="en-GB" dirty="0"/>
              <a:t>) provided slightly higher accuracy but were more computationally intensive.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Stacking classifiers combined strengths of individual models but added complexity without significant performance gains.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01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120C48-EA35-248A-404F-D2FFC4116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Model: Decision Tree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7C62C-9383-C617-F0A7-5D895ECCF2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1" noProof="0" dirty="0"/>
              <a:t>Hyperparameters: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noProof="0" dirty="0" err="1"/>
              <a:t>max_depth</a:t>
            </a:r>
            <a:r>
              <a:rPr lang="en-GB" noProof="0" dirty="0"/>
              <a:t>=10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noProof="0" dirty="0" err="1"/>
              <a:t>random_state</a:t>
            </a:r>
            <a:r>
              <a:rPr lang="en-GB" noProof="0" dirty="0"/>
              <a:t>=42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noProof="0" dirty="0"/>
              <a:t>Training Accuracy:</a:t>
            </a:r>
            <a:r>
              <a:rPr lang="en-GB" noProof="0" dirty="0"/>
              <a:t> 84%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noProof="0" dirty="0"/>
              <a:t>Why Decision Tree?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noProof="0" dirty="0"/>
              <a:t>Easy to interpret and visualize.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noProof="0" dirty="0"/>
              <a:t>Handles categorical and numerical data effectively.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noProof="0" dirty="0"/>
              <a:t>Minimal preprocessing required.</a:t>
            </a:r>
          </a:p>
          <a:p>
            <a:pPr>
              <a:buFont typeface="Arial" panose="020B0604020202020204" pitchFamily="34" charset="0"/>
              <a:buChar char="•"/>
            </a:pPr>
            <a:endParaRPr lang="en-GB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653E67-0CA3-EF27-2137-E39A0E73E3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1" noProof="0" dirty="0"/>
              <a:t>Features Used: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noProof="0" dirty="0"/>
              <a:t>Demographics: gender, age, education, </a:t>
            </a:r>
            <a:r>
              <a:rPr lang="en-GB" noProof="0" dirty="0" err="1"/>
              <a:t>field_of_studies</a:t>
            </a:r>
            <a:r>
              <a:rPr lang="en-GB" noProof="0" dirty="0"/>
              <a:t>, </a:t>
            </a:r>
            <a:r>
              <a:rPr lang="en-GB" noProof="0" dirty="0" err="1"/>
              <a:t>is_studying</a:t>
            </a:r>
            <a:endParaRPr lang="en-GB" noProof="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noProof="0" dirty="0"/>
              <a:t>Work Related: county, </a:t>
            </a:r>
            <a:r>
              <a:rPr lang="en-GB" noProof="0" dirty="0" err="1"/>
              <a:t>relative_wage</a:t>
            </a:r>
            <a:r>
              <a:rPr lang="en-GB" noProof="0" dirty="0"/>
              <a:t>, </a:t>
            </a:r>
            <a:r>
              <a:rPr lang="en-GB" noProof="0" dirty="0" err="1"/>
              <a:t>years_since_job_change</a:t>
            </a:r>
            <a:r>
              <a:rPr lang="en-GB" noProof="0" dirty="0"/>
              <a:t>, </a:t>
            </a:r>
            <a:r>
              <a:rPr lang="en-GB" noProof="0" dirty="0" err="1"/>
              <a:t>years_of_experience</a:t>
            </a:r>
            <a:r>
              <a:rPr lang="en-GB" noProof="0" dirty="0"/>
              <a:t>, </a:t>
            </a:r>
            <a:r>
              <a:rPr lang="en-GB" noProof="0" dirty="0" err="1"/>
              <a:t>hours_of_training</a:t>
            </a:r>
            <a:r>
              <a:rPr lang="en-GB" noProof="0" dirty="0"/>
              <a:t>, </a:t>
            </a:r>
            <a:r>
              <a:rPr lang="en-GB" noProof="0" dirty="0" err="1"/>
              <a:t>is_certified</a:t>
            </a:r>
            <a:r>
              <a:rPr lang="en-GB" noProof="0" dirty="0"/>
              <a:t>, </a:t>
            </a:r>
            <a:r>
              <a:rPr lang="en-GB" noProof="0" dirty="0" err="1"/>
              <a:t>size_of_company</a:t>
            </a:r>
            <a:r>
              <a:rPr lang="en-GB" noProof="0" dirty="0"/>
              <a:t>, </a:t>
            </a:r>
            <a:r>
              <a:rPr lang="en-GB" noProof="0" dirty="0" err="1"/>
              <a:t>type_of_company</a:t>
            </a:r>
            <a:endParaRPr lang="en-GB" noProof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986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6872-EE07-F39F-5A89-60E88C53D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B3EBB-8586-3A95-34C8-D628A72FA7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Key Strengths: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Interactive </a:t>
            </a:r>
            <a:r>
              <a:rPr lang="en-US" dirty="0" err="1"/>
              <a:t>Streamlit</a:t>
            </a:r>
            <a:r>
              <a:rPr lang="en-US" dirty="0"/>
              <a:t> interface for dynamic model testing.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Thorough exploration of multiple algorithms and configurations.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Effective preprocessing pipeline for handling categorical and numerical data.</a:t>
            </a:r>
          </a:p>
          <a:p>
            <a:r>
              <a:rPr lang="en-US" dirty="0"/>
              <a:t>Areas for Improvement: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Add feature selection to allow custom subsets of features for training.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Automate hyperparameter tuning using </a:t>
            </a:r>
            <a:r>
              <a:rPr lang="en-US" dirty="0" err="1"/>
              <a:t>GridSearchCV</a:t>
            </a:r>
            <a:r>
              <a:rPr lang="en-US" dirty="0"/>
              <a:t> or Bayesian optimization.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Enhance model explainability with tools like SHAP for feature impact analysis.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03D166-6F61-8F12-AD52-C21691521AD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Future Enhancements: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Extend the interface with live performance metrics and visualizations.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Integrate ensemble methods like weighted stacking or voting.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Explore time-efficient algorithms for large-scale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030298"/>
      </p:ext>
    </p:extLst>
  </p:cSld>
  <p:clrMapOvr>
    <a:masterClrMapping/>
  </p:clrMapOvr>
</p:sld>
</file>

<file path=ppt/theme/theme1.xml><?xml version="1.0" encoding="utf-8"?>
<a:theme xmlns:a="http://schemas.openxmlformats.org/drawingml/2006/main" name="VaultVTI">
  <a:themeElements>
    <a:clrScheme name="AnalogousFromRegularSeedRightStep">
      <a:dk1>
        <a:srgbClr val="000000"/>
      </a:dk1>
      <a:lt1>
        <a:srgbClr val="FFFFFF"/>
      </a:lt1>
      <a:dk2>
        <a:srgbClr val="21213D"/>
      </a:dk2>
      <a:lt2>
        <a:srgbClr val="E8E5E2"/>
      </a:lt2>
      <a:accent1>
        <a:srgbClr val="4D8BC3"/>
      </a:accent1>
      <a:accent2>
        <a:srgbClr val="3B48B1"/>
      </a:accent2>
      <a:accent3>
        <a:srgbClr val="714DC3"/>
      </a:accent3>
      <a:accent4>
        <a:srgbClr val="913BB1"/>
      </a:accent4>
      <a:accent5>
        <a:srgbClr val="C34DB2"/>
      </a:accent5>
      <a:accent6>
        <a:srgbClr val="B13B6F"/>
      </a:accent6>
      <a:hlink>
        <a:srgbClr val="B2733B"/>
      </a:hlink>
      <a:folHlink>
        <a:srgbClr val="7F7F7F"/>
      </a:folHlink>
    </a:clrScheme>
    <a:fontScheme name="Custom 5">
      <a:majorFont>
        <a:latin typeface="Georgia Pro Light"/>
        <a:ea typeface=""/>
        <a:cs typeface=""/>
      </a:majorFont>
      <a:minorFont>
        <a:latin typeface="Georgi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ultVTI" id="{144E1EB0-F9F9-4F8D-8264-A2820BA0C47A}" vid="{3A992A48-7697-4A22-A884-B4A11E6218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1163</Words>
  <Application>Microsoft Macintosh PowerPoint</Application>
  <PresentationFormat>Widescreen</PresentationFormat>
  <Paragraphs>94</Paragraphs>
  <Slides>7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-webkit-standard</vt:lpstr>
      <vt:lpstr>Aptos</vt:lpstr>
      <vt:lpstr>Arial</vt:lpstr>
      <vt:lpstr>Georgia Pro Light</vt:lpstr>
      <vt:lpstr>VaultVTI</vt:lpstr>
      <vt:lpstr>Machine Learning for Job Change Prediction</vt:lpstr>
      <vt:lpstr>Approach and Tools</vt:lpstr>
      <vt:lpstr>Video of the Platform</vt:lpstr>
      <vt:lpstr>Data Analysis and Preprocessing</vt:lpstr>
      <vt:lpstr>Testings and Findings</vt:lpstr>
      <vt:lpstr>Selected Model: Decision Tree Classifier</vt:lpstr>
      <vt:lpstr>Lessons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Tudor-Alexandru Panait</dc:creator>
  <cp:lastModifiedBy>Tudor-Alexandru Panait</cp:lastModifiedBy>
  <cp:revision>1</cp:revision>
  <dcterms:created xsi:type="dcterms:W3CDTF">2025-01-22T14:39:00Z</dcterms:created>
  <dcterms:modified xsi:type="dcterms:W3CDTF">2025-01-22T15:08:12Z</dcterms:modified>
</cp:coreProperties>
</file>

<file path=docProps/thumbnail.jpeg>
</file>